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2" r:id="rId2"/>
    <p:sldId id="309" r:id="rId3"/>
    <p:sldId id="399" r:id="rId4"/>
    <p:sldId id="413" r:id="rId5"/>
    <p:sldId id="414" r:id="rId6"/>
    <p:sldId id="415" r:id="rId7"/>
    <p:sldId id="416" r:id="rId8"/>
    <p:sldId id="417" r:id="rId9"/>
    <p:sldId id="418" r:id="rId10"/>
    <p:sldId id="428" r:id="rId11"/>
    <p:sldId id="409" r:id="rId12"/>
    <p:sldId id="422" r:id="rId13"/>
    <p:sldId id="423" r:id="rId14"/>
    <p:sldId id="424" r:id="rId15"/>
    <p:sldId id="426" r:id="rId16"/>
    <p:sldId id="405" r:id="rId17"/>
    <p:sldId id="394" r:id="rId18"/>
    <p:sldId id="431" r:id="rId19"/>
    <p:sldId id="432" r:id="rId20"/>
    <p:sldId id="427" r:id="rId21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83FF"/>
    <a:srgbClr val="0066FF"/>
    <a:srgbClr val="00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30BD9-0A3D-E9E6-5243-4609739A6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478221-A542-97AB-DB7A-9187AD638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894752-97EF-35BF-2FEC-B2509E815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DB25FF-6C98-580D-C7ED-07BDF625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530873-E8F9-57B9-4512-FE344C195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433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EDCA6-2924-83B1-4E87-649390706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D552B3-3F99-1A1D-F799-EA887AF2B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CAD23A-995B-1C10-7CB9-BBB8FDB9F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169B65-C7C5-5B9A-9FA7-8C3F141EB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2F8D69-F07E-B0AA-BCD5-062449B5E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1745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7B8E81D-5C2C-9288-8898-4EC9DA4B39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CBB8F7-0F1C-3BA2-0D7E-B56FED44E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4EDE8A-D7D0-53D5-BAAE-318690F50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FD86B-1843-7E89-C350-23A69CD2E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7EA649-9DF6-9149-860A-50BA4C4D2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6089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AC1B9B-8242-6EB2-AF97-CA1C58FD6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544E1C-12BB-E656-6705-883A9C4BA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ED5F7B-BF51-6F11-D505-E524F360B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101552-1564-A901-1344-FDEBDDC31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2AF206-48FF-1DAC-39F1-B79D3FFBF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4167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63186-08BC-7E85-3C35-11FF2F85B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586EA30-4CAF-5000-509D-123A78E0F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0076DD-9B10-36EF-6AC6-3593B2DB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65B46D-C60D-23F3-6F29-BF0A4FA2C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09DF6E-49DF-2241-130B-C4A84D206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835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77196-C253-FFCA-61F6-06FB31A11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F431BD-6945-62BC-634D-74A7AABFF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C79BBF-E0EF-7E29-4A1F-168FA789E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01DB13-3656-BED2-0C39-EB2B3BCD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5A50B7-4729-768A-BBD5-AC0AE304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26351B-999D-AAD9-5008-44CEF834D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5243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C53970-9442-AECC-2212-4E370AC07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CA9CAF-10FE-3206-3E80-B8521AA95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6FC140-6049-B6CF-60F5-E02561992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658EA39-78C5-842D-A23B-2E3784D67A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6069C5-DC16-BE86-B43B-F7B309CA8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9BC856E-E8A4-03A9-0A92-0D8173BFE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773113-6CD2-5018-2D6D-3DCCFCCB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C3962AE-DD62-1236-479D-5594DAE4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621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0B582-2487-504E-BAB8-906B981A7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C26C67-B4CC-AFBE-CD45-C5671EE2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9C2AB9-36F6-C137-49F7-048AC36A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4437400-107C-7E46-42C0-DC4179D43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5800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AC3A223-C99E-FE7F-8166-C6804499D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40ACFAA-FD77-09AF-DA7E-DF2391EA6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DB0A328-6F0D-5068-7AA0-A415B5E3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773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C24FC0-D3C0-54D5-B733-2E823A36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24C72-430E-C36C-3BC3-29E8F2162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84A83E-6262-3475-B26D-F2B5ABCBB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90E023-06FF-D320-565E-9AA7DE090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5E9C54-5BCE-45B4-7DD0-E6A068AB3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CBEBC4-8DA2-D05C-3B2C-318E68729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2270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F0C9F0-3FB6-EF7B-653D-847D2D7F0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56B8406-A808-B157-F67C-FE5892F834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9AEC9F-C70C-0920-2079-674A28DB1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E0010-2E41-25A8-5464-5ED74A627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F3EC3C-9E09-067C-78C5-20883264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71E9C0-C2C8-A75A-377C-6BC2D5D70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4811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E062400-B5B0-8932-ECDF-3A4D7A58C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AD727A-99A4-256C-AD77-EC14106EC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C2B6D6-DADD-A9AD-F375-BB5942444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CE9B19-3116-4281-A1C5-E38F4E99CE5D}" type="datetimeFigureOut">
              <a:rPr lang="de-CH" smtClean="0"/>
              <a:t>17.10.2024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F21B18-3DE8-941F-052D-054E8BD837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500547-526D-D3CC-7036-B69DF32AA1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A06896-AB8C-43E8-861A-804ED8E4F77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633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E3E28-DB0C-17A5-1CC5-C005648403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F43A949-D413-1121-23E6-BB27AED57E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75671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C26D8-F47B-06D3-FE2D-DAB5AAFD5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enkblase: wolkenförmig 2">
            <a:extLst>
              <a:ext uri="{FF2B5EF4-FFF2-40B4-BE49-F238E27FC236}">
                <a16:creationId xmlns:a16="http://schemas.microsoft.com/office/drawing/2014/main" id="{2D18037C-847A-5D22-97C2-0F2D4B76082D}"/>
              </a:ext>
            </a:extLst>
          </p:cNvPr>
          <p:cNvSpPr/>
          <p:nvPr/>
        </p:nvSpPr>
        <p:spPr>
          <a:xfrm>
            <a:off x="6727057" y="4666268"/>
            <a:ext cx="4473404" cy="1545996"/>
          </a:xfrm>
          <a:prstGeom prst="cloudCallout">
            <a:avLst>
              <a:gd name="adj1" fmla="val 26605"/>
              <a:gd name="adj2" fmla="val 87241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4400" b="1" dirty="0"/>
              <a:t>erstaunlich</a:t>
            </a:r>
            <a:endParaRPr lang="de-CH" sz="4400" b="1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0280345-032C-8EB6-593E-447F5DB4BA2D}"/>
              </a:ext>
            </a:extLst>
          </p:cNvPr>
          <p:cNvSpPr txBox="1"/>
          <p:nvPr/>
        </p:nvSpPr>
        <p:spPr>
          <a:xfrm>
            <a:off x="485775" y="396361"/>
            <a:ext cx="11448559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5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4,15–18</a:t>
            </a:r>
          </a:p>
          <a:p>
            <a:pPr marL="536575" indent="-536575"/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15 </a:t>
            </a:r>
            <a:r>
              <a:rPr lang="de-CH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«Entbehrungen»</a:t>
            </a:r>
          </a:p>
          <a:p>
            <a:pPr marL="536575" indent="-536575"/>
            <a:r>
              <a:rPr lang="de-CH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16 «unsere körperlichen Kräfte werden aufgezehrt»</a:t>
            </a:r>
            <a:endParaRPr lang="de-DE" sz="35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536575" indent="-536575"/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17 </a:t>
            </a:r>
            <a:r>
              <a:rPr lang="de-CH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</a:t>
            </a:r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Die Nöte, die wir jetzt durchmachen,</a:t>
            </a:r>
          </a:p>
          <a:p>
            <a:pPr marL="536575"/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sind nur eine kleine Last und gehen bald vorüber, </a:t>
            </a:r>
            <a:r>
              <a:rPr lang="de-DE" sz="35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und sie bringen uns etwas, was von unvergleichlich viel </a:t>
            </a:r>
            <a:r>
              <a:rPr lang="de-DE" sz="3500" b="1" dirty="0" err="1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grösserem</a:t>
            </a:r>
            <a:r>
              <a:rPr lang="de-DE" sz="35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Gewicht ist: eine unvorstellbare und alles überragende Herrlichkeit, die nie vergeht.</a:t>
            </a:r>
          </a:p>
        </p:txBody>
      </p:sp>
    </p:spTree>
    <p:extLst>
      <p:ext uri="{BB962C8B-B14F-4D97-AF65-F5344CB8AC3E}">
        <p14:creationId xmlns:p14="http://schemas.microsoft.com/office/powerpoint/2010/main" val="337375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17562-D3C0-C710-B16C-BDD81ED4D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FB791CF-5A88-AE34-F47B-764E00AEDAC0}"/>
              </a:ext>
            </a:extLst>
          </p:cNvPr>
          <p:cNvSpPr txBox="1"/>
          <p:nvPr/>
        </p:nvSpPr>
        <p:spPr>
          <a:xfrm>
            <a:off x="485775" y="396361"/>
            <a:ext cx="11599388" cy="6170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5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4,15–18</a:t>
            </a:r>
          </a:p>
          <a:p>
            <a:pPr marL="536575" indent="-536575"/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15 </a:t>
            </a:r>
            <a:r>
              <a:rPr lang="de-CH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«Entbehrungen»</a:t>
            </a:r>
          </a:p>
          <a:p>
            <a:pPr marL="536575" indent="-536575"/>
            <a:r>
              <a:rPr lang="de-CH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16 «unsere körperlichen Kräfte werden aufgezehrt»</a:t>
            </a:r>
            <a:endParaRPr lang="de-DE" sz="35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536575" indent="-536575"/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17 </a:t>
            </a:r>
            <a:r>
              <a:rPr lang="de-CH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</a:t>
            </a:r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Die Nöte, die wir jetzt durchmachen,</a:t>
            </a:r>
          </a:p>
          <a:p>
            <a:pPr marL="536575"/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sind nur eine kleine Last und gehen bald vorüber, und sie bringen uns etwas, was von unvergleichlich viel </a:t>
            </a:r>
            <a:r>
              <a:rPr lang="de-DE" sz="3500" dirty="0" err="1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grösserem</a:t>
            </a:r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Gewicht ist: eine unvorstellbare und alles überragende Herrlichkeit, die nie vergeht.</a:t>
            </a:r>
          </a:p>
          <a:p>
            <a:pPr marL="536575" indent="-536575"/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18 </a:t>
            </a:r>
            <a:r>
              <a:rPr lang="de-DE" sz="35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Wir richten unseren Blick nämlich nicht auf das, was wir sehen, sondern auf das, was jetzt noch unsichtbar ist. Denn das Sichtbare ist vergänglich, aber das Unsichtbare ist ewig</a:t>
            </a:r>
            <a:r>
              <a:rPr lang="de-CH" sz="35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»</a:t>
            </a:r>
            <a:endParaRPr lang="de-DE" sz="3500" b="1" dirty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947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B7A8A-2503-91EA-9428-8BBA1F59E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BA5A9D44-FDFB-69D5-3E14-B6CE62CF1F08}"/>
              </a:ext>
            </a:extLst>
          </p:cNvPr>
          <p:cNvSpPr txBox="1"/>
          <p:nvPr/>
        </p:nvSpPr>
        <p:spPr>
          <a:xfrm>
            <a:off x="485775" y="396359"/>
            <a:ext cx="112871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5,2.6.7</a:t>
            </a:r>
          </a:p>
        </p:txBody>
      </p:sp>
    </p:spTree>
    <p:extLst>
      <p:ext uri="{BB962C8B-B14F-4D97-AF65-F5344CB8AC3E}">
        <p14:creationId xmlns:p14="http://schemas.microsoft.com/office/powerpoint/2010/main" val="3280392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0C87E0-E7C8-907C-BA40-86B0DB1F3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7FE3CCB-B50A-E7BB-85B5-22D936A7CADC}"/>
              </a:ext>
            </a:extLst>
          </p:cNvPr>
          <p:cNvSpPr txBox="1"/>
          <p:nvPr/>
        </p:nvSpPr>
        <p:spPr>
          <a:xfrm>
            <a:off x="485775" y="396359"/>
            <a:ext cx="11287125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5,2.6.7</a:t>
            </a:r>
          </a:p>
          <a:p>
            <a:pPr marL="358775" indent="-358775"/>
            <a:r>
              <a:rPr lang="de-CH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 «</a:t>
            </a:r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In unserem irdischen Zelt seufzen wir, weil wir uns nach der Wohnung sehnen, die aus dem Himmel stammt … </a:t>
            </a:r>
          </a:p>
        </p:txBody>
      </p:sp>
    </p:spTree>
    <p:extLst>
      <p:ext uri="{BB962C8B-B14F-4D97-AF65-F5344CB8AC3E}">
        <p14:creationId xmlns:p14="http://schemas.microsoft.com/office/powerpoint/2010/main" val="1006123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C62A01-180D-2BB0-4150-8E12730584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8D1C3FC-5542-3965-B5C8-20E95BE8465A}"/>
              </a:ext>
            </a:extLst>
          </p:cNvPr>
          <p:cNvSpPr txBox="1"/>
          <p:nvPr/>
        </p:nvSpPr>
        <p:spPr>
          <a:xfrm>
            <a:off x="485775" y="396359"/>
            <a:ext cx="11287125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5,2.6.7</a:t>
            </a:r>
          </a:p>
          <a:p>
            <a:pPr marL="358775" indent="-358775"/>
            <a:r>
              <a:rPr lang="de-CH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 «</a:t>
            </a:r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In unserem irdischen Zelt seufzen wir, weil wir uns nach der Wohnung sehnen, die aus dem Himmel stammt … </a:t>
            </a:r>
          </a:p>
          <a:p>
            <a:pPr marL="358775" indent="-358775"/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6 Deshalb kann nichts und niemand uns unsere Zuversicht nehmen. Wir wissen: …</a:t>
            </a:r>
            <a:endParaRPr lang="de-DE" sz="3500" b="1" dirty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299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3CAFCB-2462-F3E2-2F69-184D9830F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E982A84-18A0-8686-455A-B6AA98A2FFC8}"/>
              </a:ext>
            </a:extLst>
          </p:cNvPr>
          <p:cNvSpPr txBox="1"/>
          <p:nvPr/>
        </p:nvSpPr>
        <p:spPr>
          <a:xfrm>
            <a:off x="485775" y="396359"/>
            <a:ext cx="11287125" cy="5724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5,2.6.7</a:t>
            </a:r>
          </a:p>
          <a:p>
            <a:pPr marL="358775" indent="-358775"/>
            <a:r>
              <a:rPr lang="de-CH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 «</a:t>
            </a:r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In unserem irdischen Zelt seufzen wir, weil wir uns nach der Wohnung sehnen, die aus dem Himmel stammt …</a:t>
            </a:r>
          </a:p>
          <a:p>
            <a:pPr marL="358775" indent="-358775"/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6 Deshalb kann nichts und niemand uns unsere Zuversicht nehmen. Wir wissen: </a:t>
            </a:r>
            <a:r>
              <a:rPr lang="de-DE" sz="35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Solange dieser Körper noch unser Zuhause ist, sind wir fern vom Herrn,</a:t>
            </a:r>
          </a:p>
          <a:p>
            <a:pPr marL="358775" indent="-358775"/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7 </a:t>
            </a:r>
            <a:r>
              <a:rPr lang="de-DE" sz="35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denn unser Leben hier auf der Erde ist</a:t>
            </a:r>
          </a:p>
          <a:p>
            <a:pPr marL="358775"/>
            <a:r>
              <a:rPr lang="de-DE" sz="3500" b="1" u="sng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ein Leben des Glaubens,</a:t>
            </a:r>
          </a:p>
          <a:p>
            <a:pPr marL="358775"/>
            <a:r>
              <a:rPr lang="de-DE" sz="35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noch nicht</a:t>
            </a:r>
          </a:p>
          <a:p>
            <a:pPr marL="358775"/>
            <a:r>
              <a:rPr lang="de-DE" sz="3500" b="1" u="sng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ein Leben des Schauens</a:t>
            </a:r>
            <a:r>
              <a:rPr lang="de-CH" sz="3500" b="1" u="sng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»</a:t>
            </a:r>
            <a:endParaRPr lang="de-DE" sz="3500" b="1" u="sng" dirty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4" name="Denkblase: wolkenförmig 3">
            <a:extLst>
              <a:ext uri="{FF2B5EF4-FFF2-40B4-BE49-F238E27FC236}">
                <a16:creationId xmlns:a16="http://schemas.microsoft.com/office/drawing/2014/main" id="{BB880CF2-31DF-CA5E-61E1-910490B20D52}"/>
              </a:ext>
            </a:extLst>
          </p:cNvPr>
          <p:cNvSpPr/>
          <p:nvPr/>
        </p:nvSpPr>
        <p:spPr>
          <a:xfrm>
            <a:off x="6096000" y="4703976"/>
            <a:ext cx="4473404" cy="1480009"/>
          </a:xfrm>
          <a:prstGeom prst="cloudCallout">
            <a:avLst>
              <a:gd name="adj1" fmla="val 26605"/>
              <a:gd name="adj2" fmla="val 87241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4400" b="1" dirty="0"/>
              <a:t>erstaunlich</a:t>
            </a:r>
            <a:endParaRPr lang="de-CH" sz="4400" b="1" dirty="0"/>
          </a:p>
        </p:txBody>
      </p:sp>
    </p:spTree>
    <p:extLst>
      <p:ext uri="{BB962C8B-B14F-4D97-AF65-F5344CB8AC3E}">
        <p14:creationId xmlns:p14="http://schemas.microsoft.com/office/powerpoint/2010/main" val="226215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0416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9A5FBD4D-32F6-56A7-0693-C9E75EE62D85}"/>
              </a:ext>
            </a:extLst>
          </p:cNvPr>
          <p:cNvSpPr txBox="1"/>
          <p:nvPr/>
        </p:nvSpPr>
        <p:spPr>
          <a:xfrm>
            <a:off x="485775" y="396359"/>
            <a:ext cx="112871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Sacharja 2,12</a:t>
            </a:r>
          </a:p>
        </p:txBody>
      </p:sp>
    </p:spTree>
    <p:extLst>
      <p:ext uri="{BB962C8B-B14F-4D97-AF65-F5344CB8AC3E}">
        <p14:creationId xmlns:p14="http://schemas.microsoft.com/office/powerpoint/2010/main" val="1555738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102F51-9EC1-2204-1BD1-BC64B8AB57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97E035D-9C85-60A2-F607-3B8DD1F7AB3E}"/>
              </a:ext>
            </a:extLst>
          </p:cNvPr>
          <p:cNvSpPr txBox="1"/>
          <p:nvPr/>
        </p:nvSpPr>
        <p:spPr>
          <a:xfrm>
            <a:off x="485775" y="396359"/>
            <a:ext cx="11287125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Sacharja 2,12</a:t>
            </a:r>
          </a:p>
          <a:p>
            <a:pPr algn="ctr"/>
            <a:r>
              <a:rPr lang="de-CH" sz="5400" b="1" dirty="0">
                <a:solidFill>
                  <a:srgbClr val="0070C0"/>
                </a:solidFill>
                <a:latin typeface="Roboto Condensed" panose="02000000000000000000" pitchFamily="2" charset="0"/>
              </a:rPr>
              <a:t>«… W</a:t>
            </a:r>
            <a:r>
              <a:rPr lang="de-DE" sz="5400" b="1" dirty="0">
                <a:solidFill>
                  <a:srgbClr val="0070C0"/>
                </a:solidFill>
                <a:latin typeface="Roboto Condensed" panose="02000000000000000000" pitchFamily="2" charset="0"/>
              </a:rPr>
              <a:t>er euch (Israeliten / Juden) antastet,</a:t>
            </a:r>
          </a:p>
          <a:p>
            <a:pPr algn="ctr"/>
            <a:r>
              <a:rPr lang="de-DE" sz="5400" b="1" dirty="0">
                <a:solidFill>
                  <a:srgbClr val="0070C0"/>
                </a:solidFill>
                <a:latin typeface="Roboto Condensed" panose="02000000000000000000" pitchFamily="2" charset="0"/>
              </a:rPr>
              <a:t>der tastet</a:t>
            </a:r>
          </a:p>
        </p:txBody>
      </p:sp>
    </p:spTree>
    <p:extLst>
      <p:ext uri="{BB962C8B-B14F-4D97-AF65-F5344CB8AC3E}">
        <p14:creationId xmlns:p14="http://schemas.microsoft.com/office/powerpoint/2010/main" val="1135966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00AD3-32EB-5593-9DD6-1DEEABCCED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llipse 31">
            <a:extLst>
              <a:ext uri="{FF2B5EF4-FFF2-40B4-BE49-F238E27FC236}">
                <a16:creationId xmlns:a16="http://schemas.microsoft.com/office/drawing/2014/main" id="{B2C2CF8E-CF17-94C2-88B5-C8328FFBB0B1}"/>
              </a:ext>
            </a:extLst>
          </p:cNvPr>
          <p:cNvSpPr/>
          <p:nvPr/>
        </p:nvSpPr>
        <p:spPr>
          <a:xfrm>
            <a:off x="5703217" y="4232635"/>
            <a:ext cx="1715676" cy="1319752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0BC87C5-859E-5ABB-B06C-19A5243B29CF}"/>
              </a:ext>
            </a:extLst>
          </p:cNvPr>
          <p:cNvSpPr txBox="1"/>
          <p:nvPr/>
        </p:nvSpPr>
        <p:spPr>
          <a:xfrm>
            <a:off x="485775" y="396359"/>
            <a:ext cx="11287125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Sacharja 2,12</a:t>
            </a:r>
          </a:p>
          <a:p>
            <a:pPr algn="ctr"/>
            <a:r>
              <a:rPr lang="de-CH" sz="5400" b="1" dirty="0">
                <a:solidFill>
                  <a:srgbClr val="0070C0"/>
                </a:solidFill>
                <a:latin typeface="Roboto Condensed" panose="02000000000000000000" pitchFamily="2" charset="0"/>
              </a:rPr>
              <a:t>«… W</a:t>
            </a:r>
            <a:r>
              <a:rPr lang="de-DE" sz="5400" b="1" dirty="0">
                <a:solidFill>
                  <a:srgbClr val="0070C0"/>
                </a:solidFill>
                <a:latin typeface="Roboto Condensed" panose="02000000000000000000" pitchFamily="2" charset="0"/>
              </a:rPr>
              <a:t>er euch (Israeliten / Juden) antastet,</a:t>
            </a:r>
          </a:p>
          <a:p>
            <a:pPr algn="ctr"/>
            <a:r>
              <a:rPr lang="de-DE" sz="5400" b="1" dirty="0">
                <a:solidFill>
                  <a:srgbClr val="0070C0"/>
                </a:solidFill>
                <a:latin typeface="Roboto Condensed" panose="02000000000000000000" pitchFamily="2" charset="0"/>
              </a:rPr>
              <a:t>der tastet</a:t>
            </a:r>
          </a:p>
          <a:p>
            <a:pPr algn="ctr"/>
            <a:endParaRPr lang="de-DE" sz="5400" b="1" dirty="0">
              <a:solidFill>
                <a:srgbClr val="0070C0"/>
              </a:solidFill>
              <a:latin typeface="Roboto Condensed" panose="02000000000000000000" pitchFamily="2" charset="0"/>
            </a:endParaRPr>
          </a:p>
          <a:p>
            <a:pPr algn="ctr"/>
            <a:r>
              <a:rPr lang="de-DE" sz="5400" b="1" dirty="0">
                <a:solidFill>
                  <a:srgbClr val="0070C0"/>
                </a:solidFill>
                <a:latin typeface="Roboto Condensed" panose="02000000000000000000" pitchFamily="2" charset="0"/>
              </a:rPr>
              <a:t>Gottes Augapfel an</a:t>
            </a:r>
            <a:r>
              <a:rPr lang="de-CH" sz="5400" b="1" dirty="0">
                <a:solidFill>
                  <a:srgbClr val="0070C0"/>
                </a:solidFill>
                <a:latin typeface="Roboto Condensed" panose="02000000000000000000" pitchFamily="2" charset="0"/>
              </a:rPr>
              <a:t>»</a:t>
            </a:r>
            <a:endParaRPr lang="de-DE" sz="5400" b="1" dirty="0">
              <a:solidFill>
                <a:srgbClr val="0070C0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47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38123BE-4C73-C3F8-8EFB-754542080959}"/>
              </a:ext>
            </a:extLst>
          </p:cNvPr>
          <p:cNvSpPr txBox="1"/>
          <p:nvPr/>
        </p:nvSpPr>
        <p:spPr>
          <a:xfrm>
            <a:off x="485775" y="396359"/>
            <a:ext cx="112871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11</a:t>
            </a:r>
          </a:p>
        </p:txBody>
      </p:sp>
    </p:spTree>
    <p:extLst>
      <p:ext uri="{BB962C8B-B14F-4D97-AF65-F5344CB8AC3E}">
        <p14:creationId xmlns:p14="http://schemas.microsoft.com/office/powerpoint/2010/main" val="1515812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94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623E5-B3B1-6CB4-EC96-2A8FA68EB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445E726-33E4-E5A8-BC84-E3C36C9A1DD9}"/>
              </a:ext>
            </a:extLst>
          </p:cNvPr>
          <p:cNvSpPr txBox="1"/>
          <p:nvPr/>
        </p:nvSpPr>
        <p:spPr>
          <a:xfrm>
            <a:off x="485775" y="396359"/>
            <a:ext cx="112871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1,8–9</a:t>
            </a:r>
          </a:p>
        </p:txBody>
      </p:sp>
    </p:spTree>
    <p:extLst>
      <p:ext uri="{BB962C8B-B14F-4D97-AF65-F5344CB8AC3E}">
        <p14:creationId xmlns:p14="http://schemas.microsoft.com/office/powerpoint/2010/main" val="1140116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BDC108-1825-C23C-6BB0-C1C3D19F5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B19DC2E9-98A8-C8A9-3312-7F880EB19D52}"/>
              </a:ext>
            </a:extLst>
          </p:cNvPr>
          <p:cNvSpPr txBox="1"/>
          <p:nvPr/>
        </p:nvSpPr>
        <p:spPr>
          <a:xfrm>
            <a:off x="485775" y="396359"/>
            <a:ext cx="11287125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1,8–9</a:t>
            </a:r>
          </a:p>
          <a:p>
            <a:pPr marL="358775" indent="-358775"/>
            <a:r>
              <a:rPr lang="de-CH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8 «</a:t>
            </a:r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Ihr müsst nämlich wissen, Geschwister, dass das, was wir in der Provinz Asien durchmachten, so überaus schwer auf uns lastete und unsere Kräfte so sehr überstieg, </a:t>
            </a:r>
            <a:endParaRPr lang="de-CH" sz="3600" b="1" dirty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67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C3292-8F7D-4E65-E293-7B6EACEA2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7D771DB-5E3D-240F-48DB-838B1FCB7007}"/>
              </a:ext>
            </a:extLst>
          </p:cNvPr>
          <p:cNvSpPr txBox="1"/>
          <p:nvPr/>
        </p:nvSpPr>
        <p:spPr>
          <a:xfrm>
            <a:off x="485775" y="396359"/>
            <a:ext cx="11287125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1,8–9</a:t>
            </a:r>
          </a:p>
          <a:p>
            <a:pPr marL="358775" indent="-358775"/>
            <a:r>
              <a:rPr lang="de-CH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8 «</a:t>
            </a:r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Ihr müsst nämlich wissen, Geschwister, dass das, was wir in der Provinz Asien durchmachten, so überaus schwer auf uns lastete und unsere Kräfte so sehr überstieg,                       dass wir </a:t>
            </a:r>
            <a:r>
              <a:rPr lang="de-DE" sz="3600" dirty="0" err="1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schliesslich</a:t>
            </a:r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nicht einmal mehr damit rechneten,                 mit dem Leben davonzukommen.</a:t>
            </a:r>
          </a:p>
          <a:p>
            <a:pPr marL="358775" indent="-358775"/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9 Wir kamen uns vor, als wäre das Todesurteil über uns gesprochen worden.</a:t>
            </a:r>
            <a:endParaRPr lang="de-CH" sz="3600" b="1" dirty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06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39364-C2A0-2287-6F20-0895675AE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A50DFE9-F784-6850-E1A3-BB5AFCC15C5F}"/>
              </a:ext>
            </a:extLst>
          </p:cNvPr>
          <p:cNvSpPr txBox="1"/>
          <p:nvPr/>
        </p:nvSpPr>
        <p:spPr>
          <a:xfrm>
            <a:off x="485775" y="396359"/>
            <a:ext cx="11287125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6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1,8–9</a:t>
            </a:r>
          </a:p>
          <a:p>
            <a:pPr marL="358775" indent="-358775"/>
            <a:r>
              <a:rPr lang="de-CH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8 «</a:t>
            </a:r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Ihr müsst nämlich wissen, Geschwister, dass das, was wir in der Provinz Asien durchmachten, so überaus schwer auf uns lastete und unsere Kräfte so sehr überstieg,                    dass wir </a:t>
            </a:r>
            <a:r>
              <a:rPr lang="de-DE" sz="3600" dirty="0" err="1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schliesslich</a:t>
            </a:r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nicht einmal mehr damit rechneten,                mit dem Leben davonzukommen.</a:t>
            </a:r>
          </a:p>
          <a:p>
            <a:pPr marL="358775" indent="-358775"/>
            <a:r>
              <a:rPr lang="de-DE" sz="36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9 Wir kamen uns vor, als wäre das Todesurteil über uns gesprochen worden. </a:t>
            </a:r>
            <a:r>
              <a:rPr lang="de-DE" sz="36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Aber das alles</a:t>
            </a:r>
          </a:p>
          <a:p>
            <a:pPr marL="358775"/>
            <a:r>
              <a:rPr lang="de-DE" sz="36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geschah, damit wir nicht auf uns</a:t>
            </a:r>
          </a:p>
          <a:p>
            <a:pPr marL="358775"/>
            <a:r>
              <a:rPr lang="de-DE" sz="36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selbst vertrauten,</a:t>
            </a:r>
          </a:p>
          <a:p>
            <a:pPr marL="358775"/>
            <a:r>
              <a:rPr lang="de-DE" sz="36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sondern auf Gott …</a:t>
            </a:r>
            <a:r>
              <a:rPr lang="de-CH" sz="3600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»</a:t>
            </a:r>
          </a:p>
        </p:txBody>
      </p:sp>
      <p:sp>
        <p:nvSpPr>
          <p:cNvPr id="4" name="Denkblase: wolkenförmig 3">
            <a:extLst>
              <a:ext uri="{FF2B5EF4-FFF2-40B4-BE49-F238E27FC236}">
                <a16:creationId xmlns:a16="http://schemas.microsoft.com/office/drawing/2014/main" id="{F50E9779-0AD5-7A24-C6F0-8CAC56A61871}"/>
              </a:ext>
            </a:extLst>
          </p:cNvPr>
          <p:cNvSpPr/>
          <p:nvPr/>
        </p:nvSpPr>
        <p:spPr>
          <a:xfrm>
            <a:off x="7302092" y="4562573"/>
            <a:ext cx="4473404" cy="1725105"/>
          </a:xfrm>
          <a:prstGeom prst="cloudCallout">
            <a:avLst>
              <a:gd name="adj1" fmla="val 26605"/>
              <a:gd name="adj2" fmla="val 87241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4400" b="1" dirty="0"/>
              <a:t>erstaunlich</a:t>
            </a:r>
            <a:endParaRPr lang="de-CH" sz="4400" b="1" dirty="0"/>
          </a:p>
        </p:txBody>
      </p:sp>
    </p:spTree>
    <p:extLst>
      <p:ext uri="{BB962C8B-B14F-4D97-AF65-F5344CB8AC3E}">
        <p14:creationId xmlns:p14="http://schemas.microsoft.com/office/powerpoint/2010/main" val="148738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2D84FD-DD47-4958-7F0E-71471C5BB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198FB5C5-B09F-CA15-928A-B15C6685C574}"/>
              </a:ext>
            </a:extLst>
          </p:cNvPr>
          <p:cNvSpPr txBox="1"/>
          <p:nvPr/>
        </p:nvSpPr>
        <p:spPr>
          <a:xfrm>
            <a:off x="485775" y="396361"/>
            <a:ext cx="11448559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5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4,15–18</a:t>
            </a:r>
          </a:p>
        </p:txBody>
      </p:sp>
    </p:spTree>
    <p:extLst>
      <p:ext uri="{BB962C8B-B14F-4D97-AF65-F5344CB8AC3E}">
        <p14:creationId xmlns:p14="http://schemas.microsoft.com/office/powerpoint/2010/main" val="330635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0C072E-8380-B4CE-F36F-0AE16A3AED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23FC2F9-84A9-5DA9-4F1F-840836C294ED}"/>
              </a:ext>
            </a:extLst>
          </p:cNvPr>
          <p:cNvSpPr txBox="1"/>
          <p:nvPr/>
        </p:nvSpPr>
        <p:spPr>
          <a:xfrm>
            <a:off x="485775" y="396361"/>
            <a:ext cx="1144855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5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4,15–18</a:t>
            </a:r>
          </a:p>
          <a:p>
            <a:pPr marL="536575" indent="-536575"/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15 </a:t>
            </a:r>
            <a:r>
              <a:rPr lang="de-CH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«Entbehrungen»</a:t>
            </a:r>
          </a:p>
        </p:txBody>
      </p:sp>
    </p:spTree>
    <p:extLst>
      <p:ext uri="{BB962C8B-B14F-4D97-AF65-F5344CB8AC3E}">
        <p14:creationId xmlns:p14="http://schemas.microsoft.com/office/powerpoint/2010/main" val="2836371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04D99-D014-B3BB-3DD8-3AB0286CE3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1CF6A07-7EA7-79E7-E27F-8EF469874454}"/>
              </a:ext>
            </a:extLst>
          </p:cNvPr>
          <p:cNvSpPr txBox="1"/>
          <p:nvPr/>
        </p:nvSpPr>
        <p:spPr>
          <a:xfrm>
            <a:off x="485775" y="396361"/>
            <a:ext cx="11448559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CH" sz="3500" i="1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Korinther 4,15–18</a:t>
            </a:r>
          </a:p>
          <a:p>
            <a:pPr marL="536575" indent="-536575"/>
            <a:r>
              <a:rPr lang="de-DE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15 </a:t>
            </a:r>
            <a:r>
              <a:rPr lang="de-CH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«Entbehrungen»</a:t>
            </a:r>
          </a:p>
          <a:p>
            <a:pPr marL="536575" indent="-536575"/>
            <a:r>
              <a:rPr lang="de-CH" sz="350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16 «unsere körperlichen Kräfte werden aufgezehrt»</a:t>
            </a:r>
            <a:endParaRPr lang="de-DE" sz="350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834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AC287833995E347B546850DC73A926B" ma:contentTypeVersion="15" ma:contentTypeDescription="Ein neues Dokument erstellen." ma:contentTypeScope="" ma:versionID="e7e873dd0385215508efffa8eb3a1f2a">
  <xsd:schema xmlns:xsd="http://www.w3.org/2001/XMLSchema" xmlns:xs="http://www.w3.org/2001/XMLSchema" xmlns:p="http://schemas.microsoft.com/office/2006/metadata/properties" xmlns:ns2="96e30a78-6707-406f-b306-3f1dd11332f4" xmlns:ns3="cbfd7e27-7ceb-49e5-a2e9-a9e92049dac5" targetNamespace="http://schemas.microsoft.com/office/2006/metadata/properties" ma:root="true" ma:fieldsID="e00236736ac01d425e2e7c8ac5e5df76" ns2:_="" ns3:_="">
    <xsd:import namespace="96e30a78-6707-406f-b306-3f1dd11332f4"/>
    <xsd:import namespace="cbfd7e27-7ceb-49e5-a2e9-a9e92049da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30a78-6707-406f-b306-3f1dd11332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026d13d1-8a68-4b49-8a9f-01955b06d7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fd7e27-7ceb-49e5-a2e9-a9e92049dac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fdf5f47-2e54-48cb-a5ec-f8b2097ae5cb}" ma:internalName="TaxCatchAll" ma:showField="CatchAllData" ma:web="cbfd7e27-7ceb-49e5-a2e9-a9e92049da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fd7e27-7ceb-49e5-a2e9-a9e92049dac5" xsi:nil="true"/>
    <lcf76f155ced4ddcb4097134ff3c332f xmlns="96e30a78-6707-406f-b306-3f1dd11332f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A67C193-D6D1-4E1A-9A5C-CD94A9322DF9}"/>
</file>

<file path=customXml/itemProps2.xml><?xml version="1.0" encoding="utf-8"?>
<ds:datastoreItem xmlns:ds="http://schemas.openxmlformats.org/officeDocument/2006/customXml" ds:itemID="{B82FD352-0756-4D3D-914F-E1612C433693}"/>
</file>

<file path=customXml/itemProps3.xml><?xml version="1.0" encoding="utf-8"?>
<ds:datastoreItem xmlns:ds="http://schemas.openxmlformats.org/officeDocument/2006/customXml" ds:itemID="{904A8873-9DA4-4D78-9D93-3C62338E85D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</Words>
  <Application>Microsoft Office PowerPoint</Application>
  <PresentationFormat>Breitbild</PresentationFormat>
  <Paragraphs>55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Aptos</vt:lpstr>
      <vt:lpstr>Aptos Display</vt:lpstr>
      <vt:lpstr>Arial</vt:lpstr>
      <vt:lpstr>Roboto Condensed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René Christen (Prisma)</dc:creator>
  <cp:lastModifiedBy>René Christen (Prisma)</cp:lastModifiedBy>
  <cp:revision>70</cp:revision>
  <cp:lastPrinted>2024-10-01T08:15:38Z</cp:lastPrinted>
  <dcterms:created xsi:type="dcterms:W3CDTF">2024-09-26T15:23:52Z</dcterms:created>
  <dcterms:modified xsi:type="dcterms:W3CDTF">2024-10-17T15:05:21Z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0x0101001AC287833995E347B546850DC73A926B</vt:lpwstr>
  </property>
</Properties>
</file>